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Encode Sans"/>
      <p:regular r:id="rId23"/>
      <p:bold r:id="rId24"/>
    </p:embeddedFont>
    <p:embeddedFont>
      <p:font typeface="Encode Sans SemiBold"/>
      <p:regular r:id="rId25"/>
      <p:bold r:id="rId26"/>
    </p:embeddedFont>
    <p:embeddedFont>
      <p:font typeface="IBM Plex Mono Light"/>
      <p:regular r:id="rId27"/>
      <p:bold r:id="rId28"/>
      <p:italic r:id="rId29"/>
      <p:boldItalic r:id="rId30"/>
    </p:embeddedFont>
    <p:embeddedFont>
      <p:font typeface="IBM Plex Mono ExtraLight"/>
      <p:regular r:id="rId31"/>
      <p:bold r:id="rId32"/>
      <p:italic r:id="rId33"/>
      <p:boldItalic r:id="rId34"/>
    </p:embeddedFont>
    <p:embeddedFont>
      <p:font typeface="IBM Plex Mono Thin"/>
      <p:regular r:id="rId35"/>
      <p:bold r:id="rId36"/>
      <p:italic r:id="rId37"/>
      <p:boldItalic r:id="rId38"/>
    </p:embeddedFont>
    <p:embeddedFont>
      <p:font typeface="Saira Light"/>
      <p:regular r:id="rId39"/>
      <p:bold r:id="rId40"/>
      <p:italic r:id="rId41"/>
      <p:boldItalic r:id="rId42"/>
    </p:embeddedFont>
    <p:embeddedFont>
      <p:font typeface="IBM Plex Mono"/>
      <p:regular r:id="rId43"/>
      <p:bold r:id="rId44"/>
      <p:italic r:id="rId45"/>
      <p:boldItalic r:id="rId46"/>
    </p:embeddedFont>
    <p:embeddedFont>
      <p:font typeface="Encode Sans Light"/>
      <p:regular r:id="rId47"/>
      <p:bold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4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4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airaLight-bold.fntdata"/><Relationship Id="rId20" Type="http://schemas.openxmlformats.org/officeDocument/2006/relationships/slide" Target="slides/slide15.xml"/><Relationship Id="rId42" Type="http://schemas.openxmlformats.org/officeDocument/2006/relationships/font" Target="fonts/SairaLight-boldItalic.fntdata"/><Relationship Id="rId41" Type="http://schemas.openxmlformats.org/officeDocument/2006/relationships/font" Target="fonts/SairaLight-italic.fntdata"/><Relationship Id="rId22" Type="http://schemas.openxmlformats.org/officeDocument/2006/relationships/slide" Target="slides/slide17.xml"/><Relationship Id="rId44" Type="http://schemas.openxmlformats.org/officeDocument/2006/relationships/font" Target="fonts/IBMPlexMono-bold.fntdata"/><Relationship Id="rId21" Type="http://schemas.openxmlformats.org/officeDocument/2006/relationships/slide" Target="slides/slide16.xml"/><Relationship Id="rId43" Type="http://schemas.openxmlformats.org/officeDocument/2006/relationships/font" Target="fonts/IBMPlexMono-regular.fntdata"/><Relationship Id="rId24" Type="http://schemas.openxmlformats.org/officeDocument/2006/relationships/font" Target="fonts/EncodeSans-bold.fntdata"/><Relationship Id="rId46" Type="http://schemas.openxmlformats.org/officeDocument/2006/relationships/font" Target="fonts/IBMPlexMono-boldItalic.fntdata"/><Relationship Id="rId23" Type="http://schemas.openxmlformats.org/officeDocument/2006/relationships/font" Target="fonts/EncodeSans-regular.fntdata"/><Relationship Id="rId45" Type="http://schemas.openxmlformats.org/officeDocument/2006/relationships/font" Target="fonts/IBMPlexMon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EncodeSansSemiBold-bold.fntdata"/><Relationship Id="rId48" Type="http://schemas.openxmlformats.org/officeDocument/2006/relationships/font" Target="fonts/EncodeSansLight-bold.fntdata"/><Relationship Id="rId25" Type="http://schemas.openxmlformats.org/officeDocument/2006/relationships/font" Target="fonts/EncodeSansSemiBold-regular.fntdata"/><Relationship Id="rId47" Type="http://schemas.openxmlformats.org/officeDocument/2006/relationships/font" Target="fonts/EncodeSansLight-regular.fntdata"/><Relationship Id="rId28" Type="http://schemas.openxmlformats.org/officeDocument/2006/relationships/font" Target="fonts/IBMPlexMonoLight-bold.fntdata"/><Relationship Id="rId27" Type="http://schemas.openxmlformats.org/officeDocument/2006/relationships/font" Target="fonts/IBMPlexMono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BMPlexMono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BMPlexMonoExtraLight-regular.fntdata"/><Relationship Id="rId30" Type="http://schemas.openxmlformats.org/officeDocument/2006/relationships/font" Target="fonts/IBMPlexMonoLight-boldItalic.fntdata"/><Relationship Id="rId11" Type="http://schemas.openxmlformats.org/officeDocument/2006/relationships/slide" Target="slides/slide6.xml"/><Relationship Id="rId33" Type="http://schemas.openxmlformats.org/officeDocument/2006/relationships/font" Target="fonts/IBMPlexMonoExtraLight-italic.fntdata"/><Relationship Id="rId10" Type="http://schemas.openxmlformats.org/officeDocument/2006/relationships/slide" Target="slides/slide5.xml"/><Relationship Id="rId32" Type="http://schemas.openxmlformats.org/officeDocument/2006/relationships/font" Target="fonts/IBMPlexMonoExtraLight-bold.fntdata"/><Relationship Id="rId13" Type="http://schemas.openxmlformats.org/officeDocument/2006/relationships/slide" Target="slides/slide8.xml"/><Relationship Id="rId35" Type="http://schemas.openxmlformats.org/officeDocument/2006/relationships/font" Target="fonts/IBMPlexMonoThin-regular.fntdata"/><Relationship Id="rId12" Type="http://schemas.openxmlformats.org/officeDocument/2006/relationships/slide" Target="slides/slide7.xml"/><Relationship Id="rId34" Type="http://schemas.openxmlformats.org/officeDocument/2006/relationships/font" Target="fonts/IBMPlexMonoExtraLight-boldItalic.fntdata"/><Relationship Id="rId15" Type="http://schemas.openxmlformats.org/officeDocument/2006/relationships/slide" Target="slides/slide10.xml"/><Relationship Id="rId37" Type="http://schemas.openxmlformats.org/officeDocument/2006/relationships/font" Target="fonts/IBMPlexMonoThin-italic.fntdata"/><Relationship Id="rId14" Type="http://schemas.openxmlformats.org/officeDocument/2006/relationships/slide" Target="slides/slide9.xml"/><Relationship Id="rId36" Type="http://schemas.openxmlformats.org/officeDocument/2006/relationships/font" Target="fonts/IBMPlexMonoThin-bold.fntdata"/><Relationship Id="rId17" Type="http://schemas.openxmlformats.org/officeDocument/2006/relationships/slide" Target="slides/slide12.xml"/><Relationship Id="rId39" Type="http://schemas.openxmlformats.org/officeDocument/2006/relationships/font" Target="fonts/SairaLight-regular.fntdata"/><Relationship Id="rId16" Type="http://schemas.openxmlformats.org/officeDocument/2006/relationships/slide" Target="slides/slide11.xml"/><Relationship Id="rId38" Type="http://schemas.openxmlformats.org/officeDocument/2006/relationships/font" Target="fonts/IBMPlexMonoThin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0.png>
</file>

<file path=ppt/media/image11.png>
</file>

<file path=ppt/media/image13.png>
</file>

<file path=ppt/media/image14.jp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41467809c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41467809c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e873882b69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e873882b69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e873882b6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e873882b6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e873882b6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e873882b6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e873882b6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e873882b6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e873882b69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e873882b69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e873882b69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e873882b69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873882b69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e873882b69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e85377db22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e85377db22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49fec965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49fec965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d18d139a2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d18d139a2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e851523a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e851523a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842302146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842302146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873882b6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e873882b6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e873882b6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e873882b6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e873882b6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e873882b6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e873882b6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e873882b6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0" y="1785625"/>
            <a:ext cx="8520600" cy="10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Encode Sans"/>
              <a:buNone/>
              <a:defRPr b="1" sz="4600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53725" y="28436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Encode Sans"/>
              <a:buNone/>
              <a:defRPr sz="2800">
                <a:solidFill>
                  <a:srgbClr val="F3F3F3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3" name="Google Shape;13;p2"/>
          <p:cNvCxnSpPr/>
          <p:nvPr/>
        </p:nvCxnSpPr>
        <p:spPr>
          <a:xfrm>
            <a:off x="311708" y="1196775"/>
            <a:ext cx="8520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" name="Google Shape;14;p2"/>
          <p:cNvPicPr preferRelativeResize="0"/>
          <p:nvPr/>
        </p:nvPicPr>
        <p:blipFill rotWithShape="1">
          <a:blip r:embed="rId3">
            <a:alphaModFix/>
          </a:blip>
          <a:srcRect b="34908" l="13018" r="11770" t="35892"/>
          <a:stretch/>
        </p:blipFill>
        <p:spPr>
          <a:xfrm>
            <a:off x="415900" y="207275"/>
            <a:ext cx="2495550" cy="96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0" y="4481200"/>
            <a:ext cx="9144000" cy="662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9900" y="4255500"/>
            <a:ext cx="1790000" cy="117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39575" y="4224670"/>
            <a:ext cx="1790000" cy="1171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7800" y="4270049"/>
            <a:ext cx="1651400" cy="1081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674EA7">
              <a:alpha val="277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4200"/>
              <a:buNone/>
              <a:defRPr sz="4200">
                <a:solidFill>
                  <a:srgbClr val="674EA7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2" name="Google Shape;62;p1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3" name="Google Shape;63;p1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Char char="●"/>
              <a:defRPr>
                <a:solidFill>
                  <a:srgbClr val="674EA7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□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▹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◇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▪"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8" name="Google Shape;68;p1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100"/>
              <a:buNone/>
              <a:defRPr sz="2100">
                <a:solidFill>
                  <a:srgbClr val="F3F3F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9" name="Google Shape;69;p1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Char char="●"/>
              <a:defRPr>
                <a:solidFill>
                  <a:srgbClr val="674EA7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□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▹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◇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▪"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311700" y="1785625"/>
            <a:ext cx="8520600" cy="10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Encode Sans"/>
              <a:buNone/>
              <a:defRPr b="1" sz="4600">
                <a:solidFill>
                  <a:schemeClr val="lt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353725" y="28436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Encode Sans"/>
              <a:buNone/>
              <a:defRPr sz="2800">
                <a:solidFill>
                  <a:srgbClr val="F3F3F3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3" name="Google Shape;23;p3"/>
          <p:cNvCxnSpPr/>
          <p:nvPr/>
        </p:nvCxnSpPr>
        <p:spPr>
          <a:xfrm>
            <a:off x="311708" y="1196775"/>
            <a:ext cx="85206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34908" l="13018" r="11770" t="35892"/>
          <a:stretch/>
        </p:blipFill>
        <p:spPr>
          <a:xfrm>
            <a:off x="415900" y="207275"/>
            <a:ext cx="2495550" cy="9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 rotWithShape="1">
          <a:blip r:embed="rId4">
            <a:alphaModFix/>
          </a:blip>
          <a:srcRect b="26579" l="0" r="0" t="22869"/>
          <a:stretch/>
        </p:blipFill>
        <p:spPr>
          <a:xfrm>
            <a:off x="5976900" y="279013"/>
            <a:ext cx="2495549" cy="825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8922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0" name="Google Shape;30;p4"/>
          <p:cNvCxnSpPr/>
          <p:nvPr/>
        </p:nvCxnSpPr>
        <p:spPr>
          <a:xfrm>
            <a:off x="396358" y="4649935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1" name="Google Shape;31;p4"/>
          <p:cNvPicPr preferRelativeResize="0"/>
          <p:nvPr/>
        </p:nvPicPr>
        <p:blipFill rotWithShape="1">
          <a:blip r:embed="rId3">
            <a:alphaModFix/>
          </a:blip>
          <a:srcRect b="8592" l="0" r="0" t="0"/>
          <a:stretch/>
        </p:blipFill>
        <p:spPr>
          <a:xfrm>
            <a:off x="500550" y="4663225"/>
            <a:ext cx="1158451" cy="442227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>
            <p:ph idx="1" type="body"/>
          </p:nvPr>
        </p:nvSpPr>
        <p:spPr>
          <a:xfrm>
            <a:off x="311700" y="834038"/>
            <a:ext cx="8520600" cy="3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Char char="●"/>
              <a:defRPr>
                <a:solidFill>
                  <a:srgbClr val="674EA7"/>
                </a:solidFill>
              </a:defRPr>
            </a:lvl1pPr>
            <a:lvl2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□"/>
              <a:defRPr/>
            </a:lvl4pPr>
            <a:lvl5pPr indent="-317500" lvl="4" marL="22860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▸"/>
              <a:defRPr/>
            </a:lvl5pPr>
            <a:lvl6pPr indent="-317500" lvl="5" marL="2743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▹"/>
              <a:defRPr/>
            </a:lvl6pPr>
            <a:lvl7pPr indent="-317500" lvl="6" marL="3200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7pPr>
            <a:lvl8pPr indent="-317500" lvl="7" marL="3657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◇"/>
              <a:defRPr/>
            </a:lvl8pPr>
            <a:lvl9pPr indent="-317500" lvl="8" marL="411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▪"/>
              <a:defRPr/>
            </a:lvl9pPr>
          </a:lstStyle>
          <a:p/>
        </p:txBody>
      </p:sp>
      <p:pic>
        <p:nvPicPr>
          <p:cNvPr id="33" name="Google Shape;3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0968" y="4679766"/>
            <a:ext cx="1220144" cy="4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3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9615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" name="Google Shape;3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8" name="Google Shape;38;p5"/>
          <p:cNvCxnSpPr/>
          <p:nvPr/>
        </p:nvCxnSpPr>
        <p:spPr>
          <a:xfrm>
            <a:off x="396358" y="4656815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9" name="Google Shape;39;p5"/>
          <p:cNvPicPr preferRelativeResize="0"/>
          <p:nvPr/>
        </p:nvPicPr>
        <p:blipFill rotWithShape="1">
          <a:blip r:embed="rId3">
            <a:alphaModFix/>
          </a:blip>
          <a:srcRect b="8592" l="0" r="0" t="0"/>
          <a:stretch/>
        </p:blipFill>
        <p:spPr>
          <a:xfrm>
            <a:off x="500550" y="4663225"/>
            <a:ext cx="1158451" cy="442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0968" y="4679766"/>
            <a:ext cx="1220144" cy="44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 1">
  <p:cSld name="SECTION_HEADER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6" name="Google Shape;4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400"/>
              <a:buChar char="●"/>
              <a:defRPr sz="1400">
                <a:solidFill>
                  <a:srgbClr val="674EA7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□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▸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◇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▪"/>
              <a:defRPr sz="1200"/>
            </a:lvl9pPr>
          </a:lstStyle>
          <a:p/>
        </p:txBody>
      </p:sp>
      <p:sp>
        <p:nvSpPr>
          <p:cNvPr id="49" name="Google Shape;49;p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400"/>
              <a:buChar char="●"/>
              <a:defRPr sz="1400">
                <a:solidFill>
                  <a:srgbClr val="674EA7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□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▸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▹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◆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◇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▪"/>
              <a:defRPr sz="1200"/>
            </a:lvl9pPr>
          </a:lstStyle>
          <a:p/>
        </p:txBody>
      </p:sp>
      <p:sp>
        <p:nvSpPr>
          <p:cNvPr id="50" name="Google Shape;5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" name="Google Shape;5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758351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8"/>
          <p:cNvSpPr txBox="1"/>
          <p:nvPr>
            <p:ph type="title"/>
          </p:nvPr>
        </p:nvSpPr>
        <p:spPr>
          <a:xfrm>
            <a:off x="311700" y="76600"/>
            <a:ext cx="8520600" cy="6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8" name="Google Shape;5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ncode Sans"/>
              <a:buNone/>
              <a:defRPr b="1" sz="2800">
                <a:solidFill>
                  <a:schemeClr val="dk1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ncode Sans SemiBold"/>
              <a:buChar char="●"/>
              <a:defRPr sz="1800">
                <a:solidFill>
                  <a:schemeClr val="dk2"/>
                </a:solidFill>
                <a:latin typeface="Encode Sans SemiBold"/>
                <a:ea typeface="Encode Sans SemiBold"/>
                <a:cs typeface="Encode Sans SemiBold"/>
                <a:sym typeface="Encode Sans SemiBold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"/>
              <a:buChar char="○"/>
              <a:defRPr>
                <a:solidFill>
                  <a:schemeClr val="dk2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"/>
              <a:buChar char="■"/>
              <a:defRPr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Light"/>
              <a:buChar char="□"/>
              <a:defRPr>
                <a:solidFill>
                  <a:schemeClr val="dk2"/>
                </a:solidFill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ExtraLight"/>
              <a:buChar char="▸"/>
              <a:defRPr>
                <a:solidFill>
                  <a:schemeClr val="dk2"/>
                </a:solidFill>
                <a:latin typeface="IBM Plex Mono ExtraLight"/>
                <a:ea typeface="IBM Plex Mono ExtraLight"/>
                <a:cs typeface="IBM Plex Mono ExtraLight"/>
                <a:sym typeface="IBM Plex Mono ExtraLigh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Thin"/>
              <a:buChar char="▹"/>
              <a:defRPr>
                <a:solidFill>
                  <a:schemeClr val="dk2"/>
                </a:solidFill>
                <a:latin typeface="IBM Plex Mono Thin"/>
                <a:ea typeface="IBM Plex Mono Thin"/>
                <a:cs typeface="IBM Plex Mono Thin"/>
                <a:sym typeface="IBM Plex Mono Thin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Thin"/>
              <a:buChar char="◆"/>
              <a:defRPr>
                <a:solidFill>
                  <a:schemeClr val="dk2"/>
                </a:solidFill>
                <a:latin typeface="IBM Plex Mono Thin"/>
                <a:ea typeface="IBM Plex Mono Thin"/>
                <a:cs typeface="IBM Plex Mono Thin"/>
                <a:sym typeface="IBM Plex Mono Thin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Thin"/>
              <a:buChar char="◇"/>
              <a:defRPr>
                <a:solidFill>
                  <a:schemeClr val="dk2"/>
                </a:solidFill>
                <a:latin typeface="IBM Plex Mono Thin"/>
                <a:ea typeface="IBM Plex Mono Thin"/>
                <a:cs typeface="IBM Plex Mono Thin"/>
                <a:sym typeface="IBM Plex Mono Thin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BM Plex Mono Thin"/>
              <a:buChar char="▪"/>
              <a:defRPr>
                <a:solidFill>
                  <a:schemeClr val="dk2"/>
                </a:solidFill>
                <a:latin typeface="IBM Plex Mono Thin"/>
                <a:ea typeface="IBM Plex Mono Thin"/>
                <a:cs typeface="IBM Plex Mono Thin"/>
                <a:sym typeface="IBM Plex Mono Thi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16.png"/><Relationship Id="rId5" Type="http://schemas.openxmlformats.org/officeDocument/2006/relationships/image" Target="../media/image29.png"/><Relationship Id="rId6" Type="http://schemas.openxmlformats.org/officeDocument/2006/relationships/image" Target="../media/image3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1.png"/><Relationship Id="rId4" Type="http://schemas.openxmlformats.org/officeDocument/2006/relationships/hyperlink" Target="http://drive.google.com/file/d/1IVarnflZ5iLOql8Wu1tbWEL2IEhPKqO9/view" TargetMode="External"/><Relationship Id="rId5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ctrTitle"/>
          </p:nvPr>
        </p:nvSpPr>
        <p:spPr>
          <a:xfrm>
            <a:off x="311700" y="2053762"/>
            <a:ext cx="8520600" cy="145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Módulo 3</a:t>
            </a:r>
            <a:br>
              <a:rPr lang="en"/>
            </a:br>
            <a:r>
              <a:rPr lang="en"/>
              <a:t>Aprendizaje Automático</a:t>
            </a:r>
            <a:endParaRPr/>
          </a:p>
        </p:txBody>
      </p:sp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4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Redes Recurrentes Sencillas</a:t>
            </a:r>
            <a:endParaRPr/>
          </a:p>
        </p:txBody>
      </p:sp>
      <p:sp>
        <p:nvSpPr>
          <p:cNvPr id="174" name="Google Shape;17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5" name="Google Shape;1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9200"/>
            <a:ext cx="8600740" cy="3821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RNNs profundas</a:t>
            </a:r>
            <a:endParaRPr/>
          </a:p>
        </p:txBody>
      </p:sp>
      <p:sp>
        <p:nvSpPr>
          <p:cNvPr id="181" name="Google Shape;18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2" name="Google Shape;18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9200"/>
            <a:ext cx="8839204" cy="36384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Distintas arquitecturas</a:t>
            </a:r>
            <a:endParaRPr/>
          </a:p>
        </p:txBody>
      </p:sp>
      <p:sp>
        <p:nvSpPr>
          <p:cNvPr id="188" name="Google Shape;18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9" name="Google Shape;189;p26"/>
          <p:cNvPicPr preferRelativeResize="0"/>
          <p:nvPr/>
        </p:nvPicPr>
        <p:blipFill rotWithShape="1">
          <a:blip r:embed="rId3">
            <a:alphaModFix/>
          </a:blip>
          <a:srcRect b="0" l="0" r="27698" t="0"/>
          <a:stretch/>
        </p:blipFill>
        <p:spPr>
          <a:xfrm>
            <a:off x="381000" y="689200"/>
            <a:ext cx="3766451" cy="216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9733" y="689200"/>
            <a:ext cx="4244960" cy="216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2782650"/>
            <a:ext cx="4152388" cy="1979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64263" y="2858850"/>
            <a:ext cx="3224464" cy="197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7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Celdas más complejas</a:t>
            </a:r>
            <a:endParaRPr/>
          </a:p>
        </p:txBody>
      </p:sp>
      <p:sp>
        <p:nvSpPr>
          <p:cNvPr id="198" name="Google Shape;19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9" name="Google Shape;19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000" y="678493"/>
            <a:ext cx="8167660" cy="4004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Celdas más complejas</a:t>
            </a:r>
            <a:endParaRPr/>
          </a:p>
        </p:txBody>
      </p:sp>
      <p:sp>
        <p:nvSpPr>
          <p:cNvPr id="205" name="Google Shape;20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6" name="Google Shape;20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107" y="689200"/>
            <a:ext cx="8488801" cy="3821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Celdas más complejas</a:t>
            </a:r>
            <a:endParaRPr/>
          </a:p>
        </p:txBody>
      </p:sp>
      <p:sp>
        <p:nvSpPr>
          <p:cNvPr id="212" name="Google Shape;21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3" name="Google Shape;21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9200"/>
            <a:ext cx="8839204" cy="3694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Celdas más complejas</a:t>
            </a:r>
            <a:endParaRPr/>
          </a:p>
        </p:txBody>
      </p:sp>
      <p:sp>
        <p:nvSpPr>
          <p:cNvPr id="219" name="Google Shape;21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0" name="Google Shape;220;p30"/>
          <p:cNvSpPr txBox="1"/>
          <p:nvPr/>
        </p:nvSpPr>
        <p:spPr>
          <a:xfrm>
            <a:off x="464100" y="943500"/>
            <a:ext cx="81606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RNNs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 regla general, una RNN simple tiene una memoria de ~10 pasos de tiempo.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Podemos conseguir una memoria ~10 veces mejor con algunas arquitecturas de red más avanzadas.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LSTM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 en dos estados ocultos (memorias a largo y corto plazo), y entrena puertas para saber cuándo recordar u olvidar algo, y cuánto utilizar para la salida.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GRU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 una versión simplificada de la LSTM, tiene un rendimiento más rápido y normalmente mejor que la LSTM.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1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Notebook</a:t>
            </a:r>
            <a:endParaRPr/>
          </a:p>
        </p:txBody>
      </p:sp>
      <p:sp>
        <p:nvSpPr>
          <p:cNvPr id="226" name="Google Shape;22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7" name="Google Shape;227;p31"/>
          <p:cNvSpPr txBox="1"/>
          <p:nvPr>
            <p:ph idx="1" type="body"/>
          </p:nvPr>
        </p:nvSpPr>
        <p:spPr>
          <a:xfrm>
            <a:off x="311700" y="834038"/>
            <a:ext cx="8520600" cy="37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Saira Light"/>
              <a:ea typeface="Saira Light"/>
              <a:cs typeface="Saira Light"/>
              <a:sym typeface="Saira 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Saira Light"/>
              <a:buNone/>
            </a:pPr>
            <a:r>
              <a:rPr lang="en" sz="2400">
                <a:solidFill>
                  <a:srgbClr val="000000"/>
                </a:solidFill>
                <a:latin typeface="Saira Light"/>
                <a:ea typeface="Saira Light"/>
                <a:cs typeface="Saira Light"/>
                <a:sym typeface="Saira Light"/>
              </a:rPr>
              <a:t>Revisión en</a:t>
            </a:r>
            <a:endParaRPr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Saira Light"/>
              <a:buNone/>
            </a:pPr>
            <a:r>
              <a:t/>
            </a:r>
            <a:endParaRPr sz="2400">
              <a:solidFill>
                <a:srgbClr val="000000"/>
              </a:solidFill>
              <a:latin typeface="Saira Light"/>
              <a:ea typeface="Saira Light"/>
              <a:cs typeface="Saira Light"/>
              <a:sym typeface="Saira Light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urier New"/>
              <a:buNone/>
            </a:pPr>
            <a:r>
              <a:rPr b="1" lang="en" sz="24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Notebook_Semana_9_RNN.ipynb</a:t>
            </a:r>
            <a:endParaRPr sz="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idx="1" type="subTitle"/>
          </p:nvPr>
        </p:nvSpPr>
        <p:spPr>
          <a:xfrm>
            <a:off x="353725" y="3257475"/>
            <a:ext cx="8520600" cy="12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970"/>
              <a:t>Semana 9.</a:t>
            </a:r>
            <a:br>
              <a:rPr lang="en" sz="1970"/>
            </a:br>
            <a:r>
              <a:rPr lang="en" sz="1970"/>
              <a:t>Redes Neuronales Recurrentes</a:t>
            </a:r>
            <a:endParaRPr sz="197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970"/>
          </a:p>
        </p:txBody>
      </p:sp>
      <p:sp>
        <p:nvSpPr>
          <p:cNvPr id="87" name="Google Shape;8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6"/>
          <p:cNvSpPr txBox="1"/>
          <p:nvPr>
            <p:ph type="ctrTitle"/>
          </p:nvPr>
        </p:nvSpPr>
        <p:spPr>
          <a:xfrm>
            <a:off x="311700" y="2090425"/>
            <a:ext cx="8520600" cy="10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Módulo 3</a:t>
            </a:r>
            <a:br>
              <a:rPr lang="en"/>
            </a:br>
            <a:r>
              <a:rPr lang="en"/>
              <a:t>Aprendizaje Automático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Contenidos del módulo</a:t>
            </a:r>
            <a:endParaRPr/>
          </a:p>
        </p:txBody>
      </p:sp>
      <p:sp>
        <p:nvSpPr>
          <p:cNvPr id="94" name="Google Shape;9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825" y="1144300"/>
            <a:ext cx="4069752" cy="28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7777" y="684300"/>
            <a:ext cx="3742083" cy="383141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7"/>
          <p:cNvSpPr/>
          <p:nvPr/>
        </p:nvSpPr>
        <p:spPr>
          <a:xfrm>
            <a:off x="4812850" y="2581950"/>
            <a:ext cx="3807000" cy="847200"/>
          </a:xfrm>
          <a:prstGeom prst="ellipse">
            <a:avLst/>
          </a:prstGeom>
          <a:noFill/>
          <a:ln cap="flat" cmpd="sng" w="88900">
            <a:solidFill>
              <a:srgbClr val="F3DB8E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Autoencoders variacionales</a:t>
            </a:r>
            <a:endParaRPr/>
          </a:p>
        </p:txBody>
      </p:sp>
      <p:sp>
        <p:nvSpPr>
          <p:cNvPr id="103" name="Google Shape;10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906" y="1236964"/>
            <a:ext cx="2859725" cy="224472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/>
        </p:nvSpPr>
        <p:spPr>
          <a:xfrm>
            <a:off x="1404200" y="717209"/>
            <a:ext cx="67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ncode Sans SemiBold"/>
                <a:ea typeface="Encode Sans SemiBold"/>
                <a:cs typeface="Encode Sans SemiBold"/>
                <a:sym typeface="Encode Sans SemiBold"/>
              </a:rPr>
              <a:t>2013</a:t>
            </a:r>
            <a:endParaRPr>
              <a:latin typeface="Encode Sans SemiBold"/>
              <a:ea typeface="Encode Sans SemiBold"/>
              <a:cs typeface="Encode Sans SemiBold"/>
              <a:sym typeface="Encode Sans SemiBold"/>
            </a:endParaRPr>
          </a:p>
        </p:txBody>
      </p:sp>
      <p:grpSp>
        <p:nvGrpSpPr>
          <p:cNvPr id="106" name="Google Shape;106;p18"/>
          <p:cNvGrpSpPr/>
          <p:nvPr/>
        </p:nvGrpSpPr>
        <p:grpSpPr>
          <a:xfrm>
            <a:off x="2078900" y="717200"/>
            <a:ext cx="4806250" cy="400200"/>
            <a:chOff x="2078900" y="945800"/>
            <a:chExt cx="4806250" cy="400200"/>
          </a:xfrm>
        </p:grpSpPr>
        <p:cxnSp>
          <p:nvCxnSpPr>
            <p:cNvPr id="107" name="Google Shape;107;p18"/>
            <p:cNvCxnSpPr>
              <a:stCxn id="105" idx="3"/>
              <a:endCxn id="108" idx="1"/>
            </p:cNvCxnSpPr>
            <p:nvPr/>
          </p:nvCxnSpPr>
          <p:spPr>
            <a:xfrm>
              <a:off x="2078900" y="1145909"/>
              <a:ext cx="4131600" cy="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108" name="Google Shape;108;p18"/>
            <p:cNvSpPr txBox="1"/>
            <p:nvPr/>
          </p:nvSpPr>
          <p:spPr>
            <a:xfrm>
              <a:off x="6210450" y="945800"/>
              <a:ext cx="67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Encode Sans SemiBold"/>
                  <a:ea typeface="Encode Sans SemiBold"/>
                  <a:cs typeface="Encode Sans SemiBold"/>
                  <a:sym typeface="Encode Sans SemiBold"/>
                </a:rPr>
                <a:t>2023</a:t>
              </a:r>
              <a:endParaRPr>
                <a:latin typeface="Encode Sans SemiBold"/>
                <a:ea typeface="Encode Sans SemiBold"/>
                <a:cs typeface="Encode Sans SemiBold"/>
                <a:sym typeface="Encode Sans SemiBold"/>
              </a:endParaRPr>
            </a:p>
          </p:txBody>
        </p:sp>
      </p:grpSp>
      <p:pic>
        <p:nvPicPr>
          <p:cNvPr id="109" name="Google Shape;109;p18" title="Screen Recording 2023-10-01 at 11.50.52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64801" y="1086687"/>
            <a:ext cx="4569012" cy="24488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110" name="Google Shape;110;p18"/>
          <p:cNvGrpSpPr/>
          <p:nvPr/>
        </p:nvGrpSpPr>
        <p:grpSpPr>
          <a:xfrm>
            <a:off x="613755" y="3630200"/>
            <a:ext cx="7880118" cy="945472"/>
            <a:chOff x="592340" y="3759937"/>
            <a:chExt cx="7880118" cy="945472"/>
          </a:xfrm>
        </p:grpSpPr>
        <p:grpSp>
          <p:nvGrpSpPr>
            <p:cNvPr id="111" name="Google Shape;111;p18"/>
            <p:cNvGrpSpPr/>
            <p:nvPr/>
          </p:nvGrpSpPr>
          <p:grpSpPr>
            <a:xfrm>
              <a:off x="1267040" y="4085375"/>
              <a:ext cx="7205418" cy="400200"/>
              <a:chOff x="2620252" y="945800"/>
              <a:chExt cx="5508729" cy="400200"/>
            </a:xfrm>
          </p:grpSpPr>
          <p:cxnSp>
            <p:nvCxnSpPr>
              <p:cNvPr id="112" name="Google Shape;112;p18"/>
              <p:cNvCxnSpPr>
                <a:stCxn id="113" idx="3"/>
                <a:endCxn id="114" idx="1"/>
              </p:cNvCxnSpPr>
              <p:nvPr/>
            </p:nvCxnSpPr>
            <p:spPr>
              <a:xfrm>
                <a:off x="2620252" y="1145909"/>
                <a:ext cx="5045100" cy="0"/>
              </a:xfrm>
              <a:prstGeom prst="straightConnector1">
                <a:avLst/>
              </a:pr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114" name="Google Shape;114;p18"/>
              <p:cNvSpPr txBox="1"/>
              <p:nvPr/>
            </p:nvSpPr>
            <p:spPr>
              <a:xfrm>
                <a:off x="7665481" y="945800"/>
                <a:ext cx="4635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Encode Sans SemiBold"/>
                    <a:ea typeface="Encode Sans SemiBold"/>
                    <a:cs typeface="Encode Sans SemiBold"/>
                    <a:sym typeface="Encode Sans SemiBold"/>
                  </a:rPr>
                  <a:t>2023</a:t>
                </a:r>
                <a:endParaRPr>
                  <a:latin typeface="Encode Sans SemiBold"/>
                  <a:ea typeface="Encode Sans SemiBold"/>
                  <a:cs typeface="Encode Sans SemiBold"/>
                  <a:sym typeface="Encode Sans SemiBold"/>
                </a:endParaRPr>
              </a:p>
            </p:txBody>
          </p:sp>
        </p:grpSp>
        <p:sp>
          <p:nvSpPr>
            <p:cNvPr id="113" name="Google Shape;113;p18"/>
            <p:cNvSpPr txBox="1"/>
            <p:nvPr/>
          </p:nvSpPr>
          <p:spPr>
            <a:xfrm>
              <a:off x="592340" y="4085384"/>
              <a:ext cx="67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Encode Sans SemiBold"/>
                  <a:ea typeface="Encode Sans SemiBold"/>
                  <a:cs typeface="Encode Sans SemiBold"/>
                  <a:sym typeface="Encode Sans SemiBold"/>
                </a:rPr>
                <a:t>2013</a:t>
              </a:r>
              <a:endParaRPr>
                <a:latin typeface="Encode Sans SemiBold"/>
                <a:ea typeface="Encode Sans SemiBold"/>
                <a:cs typeface="Encode Sans SemiBold"/>
                <a:sym typeface="Encode Sans SemiBold"/>
              </a:endParaRPr>
            </a:p>
          </p:txBody>
        </p:sp>
        <p:sp>
          <p:nvSpPr>
            <p:cNvPr id="115" name="Google Shape;115;p18"/>
            <p:cNvSpPr txBox="1"/>
            <p:nvPr/>
          </p:nvSpPr>
          <p:spPr>
            <a:xfrm>
              <a:off x="3050439" y="4295577"/>
              <a:ext cx="67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Encode Sans SemiBold"/>
                  <a:ea typeface="Encode Sans SemiBold"/>
                  <a:cs typeface="Encode Sans SemiBold"/>
                  <a:sym typeface="Encode Sans SemiBold"/>
                </a:rPr>
                <a:t>2017</a:t>
              </a:r>
              <a:endParaRPr>
                <a:latin typeface="Encode Sans SemiBold"/>
                <a:ea typeface="Encode Sans SemiBold"/>
                <a:cs typeface="Encode Sans SemiBold"/>
                <a:sym typeface="Encode Sans SemiBold"/>
              </a:endParaRPr>
            </a:p>
          </p:txBody>
        </p:sp>
        <p:sp>
          <p:nvSpPr>
            <p:cNvPr id="116" name="Google Shape;116;p18"/>
            <p:cNvSpPr txBox="1"/>
            <p:nvPr/>
          </p:nvSpPr>
          <p:spPr>
            <a:xfrm>
              <a:off x="3913884" y="3905009"/>
              <a:ext cx="67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Encode Sans SemiBold"/>
                  <a:ea typeface="Encode Sans SemiBold"/>
                  <a:cs typeface="Encode Sans SemiBold"/>
                  <a:sym typeface="Encode Sans SemiBold"/>
                </a:rPr>
                <a:t>2018</a:t>
              </a:r>
              <a:endParaRPr>
                <a:latin typeface="Encode Sans SemiBold"/>
                <a:ea typeface="Encode Sans SemiBold"/>
                <a:cs typeface="Encode Sans SemiBold"/>
                <a:sym typeface="Encode Sans SemiBold"/>
              </a:endParaRPr>
            </a:p>
          </p:txBody>
        </p:sp>
        <p:grpSp>
          <p:nvGrpSpPr>
            <p:cNvPr id="117" name="Google Shape;117;p18"/>
            <p:cNvGrpSpPr/>
            <p:nvPr/>
          </p:nvGrpSpPr>
          <p:grpSpPr>
            <a:xfrm>
              <a:off x="1339651" y="3759937"/>
              <a:ext cx="961500" cy="945472"/>
              <a:chOff x="1339651" y="3759937"/>
              <a:chExt cx="961500" cy="945472"/>
            </a:xfrm>
          </p:grpSpPr>
          <p:sp>
            <p:nvSpPr>
              <p:cNvPr id="118" name="Google Shape;118;p18"/>
              <p:cNvSpPr txBox="1"/>
              <p:nvPr/>
            </p:nvSpPr>
            <p:spPr>
              <a:xfrm>
                <a:off x="1483038" y="4305209"/>
                <a:ext cx="6747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Encode Sans SemiBold"/>
                    <a:ea typeface="Encode Sans SemiBold"/>
                    <a:cs typeface="Encode Sans SemiBold"/>
                    <a:sym typeface="Encode Sans SemiBold"/>
                  </a:rPr>
                  <a:t>2014</a:t>
                </a:r>
                <a:endParaRPr>
                  <a:latin typeface="Encode Sans SemiBold"/>
                  <a:ea typeface="Encode Sans SemiBold"/>
                  <a:cs typeface="Encode Sans SemiBold"/>
                  <a:sym typeface="Encode Sans SemiBold"/>
                </a:endParaRPr>
              </a:p>
            </p:txBody>
          </p:sp>
          <p:sp>
            <p:nvSpPr>
              <p:cNvPr id="119" name="Google Shape;119;p18"/>
              <p:cNvSpPr txBox="1"/>
              <p:nvPr/>
            </p:nvSpPr>
            <p:spPr>
              <a:xfrm>
                <a:off x="1339651" y="3759937"/>
                <a:ext cx="9615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rgbClr val="741B47"/>
                    </a:solidFill>
                    <a:latin typeface="Encode Sans Light"/>
                    <a:ea typeface="Encode Sans Light"/>
                    <a:cs typeface="Encode Sans Light"/>
                    <a:sym typeface="Encode Sans Light"/>
                  </a:rPr>
                  <a:t>GAN</a:t>
                </a:r>
                <a:br>
                  <a:rPr lang="en" sz="1100">
                    <a:latin typeface="Encode Sans Light"/>
                    <a:ea typeface="Encode Sans Light"/>
                    <a:cs typeface="Encode Sans Light"/>
                    <a:sym typeface="Encode Sans Light"/>
                  </a:rPr>
                </a:br>
                <a:r>
                  <a:rPr lang="en" sz="1100">
                    <a:solidFill>
                      <a:srgbClr val="0000FF"/>
                    </a:solidFill>
                    <a:latin typeface="Encode Sans Light"/>
                    <a:ea typeface="Encode Sans Light"/>
                    <a:cs typeface="Encode Sans Light"/>
                    <a:sym typeface="Encode Sans Light"/>
                  </a:rPr>
                  <a:t>Atención</a:t>
                </a:r>
                <a:endParaRPr sz="1100">
                  <a:solidFill>
                    <a:srgbClr val="0000FF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endParaRPr>
              </a:p>
            </p:txBody>
          </p:sp>
        </p:grpSp>
        <p:sp>
          <p:nvSpPr>
            <p:cNvPr id="120" name="Google Shape;120;p18"/>
            <p:cNvSpPr txBox="1"/>
            <p:nvPr/>
          </p:nvSpPr>
          <p:spPr>
            <a:xfrm>
              <a:off x="3636348" y="4309032"/>
              <a:ext cx="9615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741B47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rPr>
                <a:t>StyleGAN</a:t>
              </a:r>
              <a:endParaRPr sz="1100">
                <a:solidFill>
                  <a:srgbClr val="741B47"/>
                </a:solidFill>
                <a:latin typeface="Encode Sans Light"/>
                <a:ea typeface="Encode Sans Light"/>
                <a:cs typeface="Encode Sans Light"/>
                <a:sym typeface="Encode Sans Light"/>
              </a:endParaRPr>
            </a:p>
          </p:txBody>
        </p:sp>
        <p:sp>
          <p:nvSpPr>
            <p:cNvPr id="121" name="Google Shape;121;p18"/>
            <p:cNvSpPr txBox="1"/>
            <p:nvPr/>
          </p:nvSpPr>
          <p:spPr>
            <a:xfrm>
              <a:off x="2798752" y="3945393"/>
              <a:ext cx="10788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000FF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rPr>
                <a:t>Transformers</a:t>
              </a:r>
              <a:endParaRPr sz="1100">
                <a:solidFill>
                  <a:srgbClr val="0000FF"/>
                </a:solidFill>
                <a:latin typeface="Encode Sans Light"/>
                <a:ea typeface="Encode Sans Light"/>
                <a:cs typeface="Encode Sans Light"/>
                <a:sym typeface="Encode Sans Light"/>
              </a:endParaRPr>
            </a:p>
          </p:txBody>
        </p:sp>
        <p:grpSp>
          <p:nvGrpSpPr>
            <p:cNvPr id="122" name="Google Shape;122;p18"/>
            <p:cNvGrpSpPr/>
            <p:nvPr/>
          </p:nvGrpSpPr>
          <p:grpSpPr>
            <a:xfrm>
              <a:off x="2078910" y="3931934"/>
              <a:ext cx="961500" cy="740750"/>
              <a:chOff x="2078910" y="3931934"/>
              <a:chExt cx="961500" cy="740750"/>
            </a:xfrm>
          </p:grpSpPr>
          <p:sp>
            <p:nvSpPr>
              <p:cNvPr id="123" name="Google Shape;123;p18"/>
              <p:cNvSpPr txBox="1"/>
              <p:nvPr/>
            </p:nvSpPr>
            <p:spPr>
              <a:xfrm>
                <a:off x="2258077" y="3931934"/>
                <a:ext cx="6747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Encode Sans SemiBold"/>
                    <a:ea typeface="Encode Sans SemiBold"/>
                    <a:cs typeface="Encode Sans SemiBold"/>
                    <a:sym typeface="Encode Sans SemiBold"/>
                  </a:rPr>
                  <a:t>2015</a:t>
                </a:r>
                <a:endParaRPr>
                  <a:latin typeface="Encode Sans SemiBold"/>
                  <a:ea typeface="Encode Sans SemiBold"/>
                  <a:cs typeface="Encode Sans SemiBold"/>
                  <a:sym typeface="Encode Sans SemiBold"/>
                </a:endParaRPr>
              </a:p>
            </p:txBody>
          </p:sp>
          <p:sp>
            <p:nvSpPr>
              <p:cNvPr id="124" name="Google Shape;124;p18"/>
              <p:cNvSpPr txBox="1"/>
              <p:nvPr/>
            </p:nvSpPr>
            <p:spPr>
              <a:xfrm>
                <a:off x="2078910" y="4318684"/>
                <a:ext cx="961500" cy="354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100">
                    <a:solidFill>
                      <a:srgbClr val="741B47"/>
                    </a:solidFill>
                    <a:latin typeface="Encode Sans Light"/>
                    <a:ea typeface="Encode Sans Light"/>
                    <a:cs typeface="Encode Sans Light"/>
                    <a:sym typeface="Encode Sans Light"/>
                  </a:rPr>
                  <a:t>DC</a:t>
                </a:r>
                <a:r>
                  <a:rPr lang="en" sz="1100">
                    <a:solidFill>
                      <a:srgbClr val="741B47"/>
                    </a:solidFill>
                    <a:latin typeface="Encode Sans Light"/>
                    <a:ea typeface="Encode Sans Light"/>
                    <a:cs typeface="Encode Sans Light"/>
                    <a:sym typeface="Encode Sans Light"/>
                  </a:rPr>
                  <a:t>GAN</a:t>
                </a:r>
                <a:endParaRPr sz="1100">
                  <a:solidFill>
                    <a:srgbClr val="741B47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endParaRPr>
              </a:p>
            </p:txBody>
          </p:sp>
        </p:grpSp>
        <p:sp>
          <p:nvSpPr>
            <p:cNvPr id="125" name="Google Shape;125;p18"/>
            <p:cNvSpPr txBox="1"/>
            <p:nvPr/>
          </p:nvSpPr>
          <p:spPr>
            <a:xfrm>
              <a:off x="4563473" y="4283134"/>
              <a:ext cx="67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Encode Sans SemiBold"/>
                  <a:ea typeface="Encode Sans SemiBold"/>
                  <a:cs typeface="Encode Sans SemiBold"/>
                  <a:sym typeface="Encode Sans SemiBold"/>
                </a:rPr>
                <a:t>2020</a:t>
              </a:r>
              <a:endParaRPr>
                <a:latin typeface="Encode Sans SemiBold"/>
                <a:ea typeface="Encode Sans SemiBold"/>
                <a:cs typeface="Encode Sans SemiBold"/>
                <a:sym typeface="Encode Sans SemiBold"/>
              </a:endParaRPr>
            </a:p>
          </p:txBody>
        </p:sp>
        <p:sp>
          <p:nvSpPr>
            <p:cNvPr id="126" name="Google Shape;126;p18"/>
            <p:cNvSpPr txBox="1"/>
            <p:nvPr/>
          </p:nvSpPr>
          <p:spPr>
            <a:xfrm>
              <a:off x="4300886" y="3951929"/>
              <a:ext cx="10788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000FF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rPr>
                <a:t>GPT-3</a:t>
              </a:r>
              <a:endParaRPr sz="1100">
                <a:solidFill>
                  <a:srgbClr val="0000FF"/>
                </a:solidFill>
                <a:latin typeface="Encode Sans Light"/>
                <a:ea typeface="Encode Sans Light"/>
                <a:cs typeface="Encode Sans Light"/>
                <a:sym typeface="Encode Sans Light"/>
              </a:endParaRPr>
            </a:p>
          </p:txBody>
        </p:sp>
        <p:sp>
          <p:nvSpPr>
            <p:cNvPr id="127" name="Google Shape;127;p18"/>
            <p:cNvSpPr txBox="1"/>
            <p:nvPr/>
          </p:nvSpPr>
          <p:spPr>
            <a:xfrm>
              <a:off x="6120079" y="4285934"/>
              <a:ext cx="67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Encode Sans SemiBold"/>
                  <a:ea typeface="Encode Sans SemiBold"/>
                  <a:cs typeface="Encode Sans SemiBold"/>
                  <a:sym typeface="Encode Sans SemiBold"/>
                </a:rPr>
                <a:t>2022</a:t>
              </a:r>
              <a:endParaRPr>
                <a:latin typeface="Encode Sans SemiBold"/>
                <a:ea typeface="Encode Sans SemiBold"/>
                <a:cs typeface="Encode Sans SemiBold"/>
                <a:sym typeface="Encode Sans SemiBold"/>
              </a:endParaRPr>
            </a:p>
          </p:txBody>
        </p:sp>
        <p:sp>
          <p:nvSpPr>
            <p:cNvPr id="128" name="Google Shape;128;p18"/>
            <p:cNvSpPr txBox="1"/>
            <p:nvPr/>
          </p:nvSpPr>
          <p:spPr>
            <a:xfrm>
              <a:off x="5860459" y="3936621"/>
              <a:ext cx="10788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000FF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rPr>
                <a:t>ChatGPT</a:t>
              </a:r>
              <a:endParaRPr sz="1100">
                <a:solidFill>
                  <a:srgbClr val="0000FF"/>
                </a:solidFill>
                <a:latin typeface="Encode Sans Light"/>
                <a:ea typeface="Encode Sans Light"/>
                <a:cs typeface="Encode Sans Light"/>
                <a:sym typeface="Encode Sans Light"/>
              </a:endParaRPr>
            </a:p>
          </p:txBody>
        </p:sp>
        <p:sp>
          <p:nvSpPr>
            <p:cNvPr id="129" name="Google Shape;129;p18"/>
            <p:cNvSpPr txBox="1"/>
            <p:nvPr/>
          </p:nvSpPr>
          <p:spPr>
            <a:xfrm>
              <a:off x="5360225" y="3922309"/>
              <a:ext cx="6747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Encode Sans SemiBold"/>
                  <a:ea typeface="Encode Sans SemiBold"/>
                  <a:cs typeface="Encode Sans SemiBold"/>
                  <a:sym typeface="Encode Sans SemiBold"/>
                </a:rPr>
                <a:t>2021</a:t>
              </a:r>
              <a:endParaRPr>
                <a:latin typeface="Encode Sans SemiBold"/>
                <a:ea typeface="Encode Sans SemiBold"/>
                <a:cs typeface="Encode Sans SemiBold"/>
                <a:sym typeface="Encode Sans SemiBold"/>
              </a:endParaRPr>
            </a:p>
          </p:txBody>
        </p:sp>
        <p:sp>
          <p:nvSpPr>
            <p:cNvPr id="130" name="Google Shape;130;p18"/>
            <p:cNvSpPr txBox="1"/>
            <p:nvPr/>
          </p:nvSpPr>
          <p:spPr>
            <a:xfrm>
              <a:off x="5139080" y="4306232"/>
              <a:ext cx="9615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741B47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rPr>
                <a:t>DALL-E</a:t>
              </a:r>
              <a:endParaRPr sz="1100">
                <a:solidFill>
                  <a:srgbClr val="741B47"/>
                </a:solidFill>
                <a:latin typeface="Encode Sans Light"/>
                <a:ea typeface="Encode Sans Light"/>
                <a:cs typeface="Encode Sans Light"/>
                <a:sym typeface="Encode Sans Light"/>
              </a:endParaRPr>
            </a:p>
          </p:txBody>
        </p:sp>
        <p:sp>
          <p:nvSpPr>
            <p:cNvPr id="131" name="Google Shape;131;p18"/>
            <p:cNvSpPr txBox="1"/>
            <p:nvPr/>
          </p:nvSpPr>
          <p:spPr>
            <a:xfrm>
              <a:off x="6711120" y="3797593"/>
              <a:ext cx="10788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000FF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rPr>
                <a:t>Llama</a:t>
              </a:r>
              <a:br>
                <a:rPr lang="en" sz="1100">
                  <a:solidFill>
                    <a:srgbClr val="0000FF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rPr>
              </a:br>
              <a:r>
                <a:rPr lang="en" sz="1100">
                  <a:solidFill>
                    <a:srgbClr val="0000FF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rPr>
                <a:t>Bard</a:t>
              </a:r>
              <a:endParaRPr sz="1100">
                <a:solidFill>
                  <a:srgbClr val="0000FF"/>
                </a:solidFill>
                <a:latin typeface="Encode Sans Light"/>
                <a:ea typeface="Encode Sans Light"/>
                <a:cs typeface="Encode Sans Light"/>
                <a:sym typeface="Encode Sans Light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 sz="1100">
                  <a:solidFill>
                    <a:srgbClr val="0000FF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rPr>
              </a:br>
              <a:r>
                <a:rPr lang="en" sz="1100">
                  <a:solidFill>
                    <a:srgbClr val="0000FF"/>
                  </a:solidFill>
                  <a:latin typeface="Encode Sans Light"/>
                  <a:ea typeface="Encode Sans Light"/>
                  <a:cs typeface="Encode Sans Light"/>
                  <a:sym typeface="Encode Sans Light"/>
                </a:rPr>
                <a:t>multi-modal</a:t>
              </a:r>
              <a:endParaRPr sz="1100">
                <a:solidFill>
                  <a:srgbClr val="0000FF"/>
                </a:solidFill>
                <a:latin typeface="Encode Sans Light"/>
                <a:ea typeface="Encode Sans Light"/>
                <a:cs typeface="Encode Sans Light"/>
                <a:sym typeface="Encode Sans Light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Redes Neuronales Recurrentes</a:t>
            </a:r>
            <a:endParaRPr/>
          </a:p>
        </p:txBody>
      </p:sp>
      <p:sp>
        <p:nvSpPr>
          <p:cNvPr id="137" name="Google Shape;13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9200"/>
            <a:ext cx="8839204" cy="3780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Tipos de modelos</a:t>
            </a:r>
            <a:endParaRPr/>
          </a:p>
        </p:txBody>
      </p:sp>
      <p:sp>
        <p:nvSpPr>
          <p:cNvPr id="144" name="Google Shape;14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9200"/>
            <a:ext cx="8839204" cy="1575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416946"/>
            <a:ext cx="8680663" cy="2093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Tratamiento ingenuo (I)</a:t>
            </a:r>
            <a:endParaRPr/>
          </a:p>
        </p:txBody>
      </p:sp>
      <p:sp>
        <p:nvSpPr>
          <p:cNvPr id="152" name="Google Shape;15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3" name="Google Shape;15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9200"/>
            <a:ext cx="8839204" cy="3668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Tratamiento ingenuo (II)</a:t>
            </a:r>
            <a:endParaRPr/>
          </a:p>
        </p:txBody>
      </p:sp>
      <p:sp>
        <p:nvSpPr>
          <p:cNvPr id="159" name="Google Shape;15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0" name="Google Shape;1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89200"/>
            <a:ext cx="8470426" cy="3821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3"/>
          <p:cNvSpPr txBox="1"/>
          <p:nvPr>
            <p:ph type="title"/>
          </p:nvPr>
        </p:nvSpPr>
        <p:spPr>
          <a:xfrm>
            <a:off x="311700" y="76600"/>
            <a:ext cx="8520600" cy="46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Redes Recurrentes</a:t>
            </a:r>
            <a:endParaRPr/>
          </a:p>
        </p:txBody>
      </p:sp>
      <p:sp>
        <p:nvSpPr>
          <p:cNvPr id="166" name="Google Shape;16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7" name="Google Shape;1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707" y="689200"/>
            <a:ext cx="7579402" cy="256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1925" y="2539675"/>
            <a:ext cx="5390750" cy="256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